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89" d="100"/>
          <a:sy n="89" d="100"/>
        </p:scale>
        <p:origin x="108" y="6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6/30/2020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3478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6/30/2020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81100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6/30/2020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384835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6/30/2020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18497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6/30/2020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643130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6/30/2020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064887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6/30/2020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702395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6/30/2020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712971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6/30/2020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069279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6/30/2020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963252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6/30/2020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795309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6/30/2020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586969194"/>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pic>
        <p:nvPicPr>
          <p:cNvPr id="19" name="Picture 18" descr="A picture containing nature, water, waterfall, large&#10;&#10;Description automatically generated">
            <a:extLst>
              <a:ext uri="{FF2B5EF4-FFF2-40B4-BE49-F238E27FC236}">
                <a16:creationId xmlns:a16="http://schemas.microsoft.com/office/drawing/2014/main" id="{B32A3A94-B5F8-4563-905D-65BC0940A4F6}"/>
              </a:ext>
            </a:extLst>
          </p:cNvPr>
          <p:cNvPicPr>
            <a:picLocks noChangeAspect="1"/>
          </p:cNvPicPr>
          <p:nvPr/>
        </p:nvPicPr>
        <p:blipFill>
          <a:blip r:embed="rId2">
            <a:alphaModFix/>
            <a:extLst>
              <a:ext uri="{BEBA8EAE-BF5A-486C-A8C5-ECC9F3942E4B}">
                <a14:imgProps xmlns:a14="http://schemas.microsoft.com/office/drawing/2010/main">
                  <a14:imgLayer r:embed="rId3">
                    <a14:imgEffect>
                      <a14:colorTemperature colorTemp="4611"/>
                    </a14:imgEffect>
                    <a14:imgEffect>
                      <a14:saturation sat="400000"/>
                    </a14:imgEffect>
                    <a14:imgEffect>
                      <a14:brightnessContrast bright="-87000" contrast="-47000"/>
                    </a14:imgEffect>
                  </a14:imgLayer>
                </a14:imgProps>
              </a:ext>
              <a:ext uri="{28A0092B-C50C-407E-A947-70E740481C1C}">
                <a14:useLocalDpi xmlns:a14="http://schemas.microsoft.com/office/drawing/2010/main" val="0"/>
              </a:ext>
            </a:extLst>
          </a:blip>
          <a:stretch>
            <a:fillRect/>
          </a:stretch>
        </p:blipFill>
        <p:spPr>
          <a:xfrm>
            <a:off x="-75658" y="0"/>
            <a:ext cx="12192000" cy="6858000"/>
          </a:xfrm>
          <a:prstGeom prst="rect">
            <a:avLst/>
          </a:prstGeom>
        </p:spPr>
      </p:pic>
      <p:sp>
        <p:nvSpPr>
          <p:cNvPr id="3" name="Subtitle 2">
            <a:extLst>
              <a:ext uri="{FF2B5EF4-FFF2-40B4-BE49-F238E27FC236}">
                <a16:creationId xmlns:a16="http://schemas.microsoft.com/office/drawing/2014/main" id="{921E68D5-09FA-4409-854F-AF18C51B82F9}"/>
              </a:ext>
            </a:extLst>
          </p:cNvPr>
          <p:cNvSpPr>
            <a:spLocks noGrp="1"/>
          </p:cNvSpPr>
          <p:nvPr>
            <p:ph type="subTitle" idx="1"/>
          </p:nvPr>
        </p:nvSpPr>
        <p:spPr>
          <a:xfrm>
            <a:off x="477980" y="3969352"/>
            <a:ext cx="4023359" cy="1208141"/>
          </a:xfrm>
        </p:spPr>
        <p:txBody>
          <a:bodyPr>
            <a:normAutofit/>
          </a:bodyPr>
          <a:lstStyle/>
          <a:p>
            <a:r>
              <a:rPr lang="en-GB" sz="1600" dirty="0">
                <a:solidFill>
                  <a:schemeClr val="bg1"/>
                </a:solidFill>
              </a:rPr>
              <a:t>  </a:t>
            </a:r>
          </a:p>
        </p:txBody>
      </p:sp>
      <p:sp>
        <p:nvSpPr>
          <p:cNvPr id="6" name="TextBox 5">
            <a:extLst>
              <a:ext uri="{FF2B5EF4-FFF2-40B4-BE49-F238E27FC236}">
                <a16:creationId xmlns:a16="http://schemas.microsoft.com/office/drawing/2014/main" id="{BF534C4A-411F-42C2-8726-38E8812EFA03}"/>
              </a:ext>
            </a:extLst>
          </p:cNvPr>
          <p:cNvSpPr txBox="1"/>
          <p:nvPr/>
        </p:nvSpPr>
        <p:spPr>
          <a:xfrm>
            <a:off x="91804" y="206309"/>
            <a:ext cx="7843722" cy="1077218"/>
          </a:xfrm>
          <a:prstGeom prst="rect">
            <a:avLst/>
          </a:prstGeom>
          <a:noFill/>
        </p:spPr>
        <p:txBody>
          <a:bodyPr wrap="square" rtlCol="0">
            <a:spAutoFit/>
          </a:bodyPr>
          <a:lstStyle/>
          <a:p>
            <a:r>
              <a:rPr lang="en-GB" sz="3200" b="1" dirty="0">
                <a:solidFill>
                  <a:srgbClr val="92D050"/>
                </a:solidFill>
              </a:rPr>
              <a:t>INTRODUCTION TO FOCUSING FOR CHANGE PRACTITIONERS</a:t>
            </a:r>
          </a:p>
        </p:txBody>
      </p:sp>
      <p:sp>
        <p:nvSpPr>
          <p:cNvPr id="7" name="Rectangle 6">
            <a:extLst>
              <a:ext uri="{FF2B5EF4-FFF2-40B4-BE49-F238E27FC236}">
                <a16:creationId xmlns:a16="http://schemas.microsoft.com/office/drawing/2014/main" id="{8216E1E1-D123-481B-82AF-50449F5BFA8F}"/>
              </a:ext>
            </a:extLst>
          </p:cNvPr>
          <p:cNvSpPr/>
          <p:nvPr/>
        </p:nvSpPr>
        <p:spPr>
          <a:xfrm>
            <a:off x="100571" y="1371763"/>
            <a:ext cx="2608729" cy="1569660"/>
          </a:xfrm>
          <a:prstGeom prst="rect">
            <a:avLst/>
          </a:prstGeom>
        </p:spPr>
        <p:txBody>
          <a:bodyPr wrap="square">
            <a:spAutoFit/>
          </a:bodyPr>
          <a:lstStyle/>
          <a:p>
            <a:r>
              <a:rPr lang="en-GB" sz="1600" b="1" dirty="0">
                <a:solidFill>
                  <a:schemeClr val="bg1"/>
                </a:solidFill>
              </a:rPr>
              <a:t>Are you a coach, leader or organisation development practitioner looking to deepen your practice through embodiment?</a:t>
            </a:r>
          </a:p>
        </p:txBody>
      </p:sp>
      <p:sp>
        <p:nvSpPr>
          <p:cNvPr id="8" name="Rectangle 7">
            <a:extLst>
              <a:ext uri="{FF2B5EF4-FFF2-40B4-BE49-F238E27FC236}">
                <a16:creationId xmlns:a16="http://schemas.microsoft.com/office/drawing/2014/main" id="{5A68D167-B1F4-4B6A-8569-B5EA3FDEE058}"/>
              </a:ext>
            </a:extLst>
          </p:cNvPr>
          <p:cNvSpPr/>
          <p:nvPr/>
        </p:nvSpPr>
        <p:spPr>
          <a:xfrm>
            <a:off x="90230" y="3002537"/>
            <a:ext cx="2904378" cy="2800767"/>
          </a:xfrm>
          <a:prstGeom prst="rect">
            <a:avLst/>
          </a:prstGeom>
        </p:spPr>
        <p:txBody>
          <a:bodyPr wrap="square">
            <a:spAutoFit/>
          </a:bodyPr>
          <a:lstStyle/>
          <a:p>
            <a:r>
              <a:rPr lang="en-GB" sz="1600" dirty="0">
                <a:solidFill>
                  <a:schemeClr val="bg1"/>
                </a:solidFill>
              </a:rPr>
              <a:t>This four-week, online  programme will introduce you to the essentials of focusing practice, so that you can listen much more powerfully and holistically  to what is emerging for yourself, the wider systems you are part of, while supporting deeper listening for others. </a:t>
            </a:r>
          </a:p>
        </p:txBody>
      </p:sp>
      <p:sp>
        <p:nvSpPr>
          <p:cNvPr id="9" name="Rectangle 8">
            <a:extLst>
              <a:ext uri="{FF2B5EF4-FFF2-40B4-BE49-F238E27FC236}">
                <a16:creationId xmlns:a16="http://schemas.microsoft.com/office/drawing/2014/main" id="{6A5215B4-F2E5-4399-A070-FA73E41EE450}"/>
              </a:ext>
            </a:extLst>
          </p:cNvPr>
          <p:cNvSpPr/>
          <p:nvPr/>
        </p:nvSpPr>
        <p:spPr>
          <a:xfrm>
            <a:off x="2994608" y="1327293"/>
            <a:ext cx="4742049" cy="1569660"/>
          </a:xfrm>
          <a:prstGeom prst="rect">
            <a:avLst/>
          </a:prstGeom>
        </p:spPr>
        <p:txBody>
          <a:bodyPr wrap="square">
            <a:spAutoFit/>
          </a:bodyPr>
          <a:lstStyle/>
          <a:p>
            <a:r>
              <a:rPr lang="en-GB" sz="2400" b="1" dirty="0">
                <a:solidFill>
                  <a:schemeClr val="bg1"/>
                </a:solidFill>
              </a:rPr>
              <a:t>LEARN FOCUSING BY JOINING A 4-WEEK VIRTUAL PRACTICE GROUP THIS SEPTEMBER</a:t>
            </a:r>
          </a:p>
        </p:txBody>
      </p:sp>
      <p:sp>
        <p:nvSpPr>
          <p:cNvPr id="11" name="Rectangle 10">
            <a:extLst>
              <a:ext uri="{FF2B5EF4-FFF2-40B4-BE49-F238E27FC236}">
                <a16:creationId xmlns:a16="http://schemas.microsoft.com/office/drawing/2014/main" id="{DD1B2054-8696-43BF-9A94-BEDEA687303F}"/>
              </a:ext>
            </a:extLst>
          </p:cNvPr>
          <p:cNvSpPr/>
          <p:nvPr/>
        </p:nvSpPr>
        <p:spPr>
          <a:xfrm>
            <a:off x="3052947" y="2891484"/>
            <a:ext cx="4625370" cy="1569660"/>
          </a:xfrm>
          <a:prstGeom prst="rect">
            <a:avLst/>
          </a:prstGeom>
        </p:spPr>
        <p:txBody>
          <a:bodyPr wrap="square">
            <a:spAutoFit/>
          </a:bodyPr>
          <a:lstStyle/>
          <a:p>
            <a:r>
              <a:rPr lang="en-GB" sz="1600" b="1" dirty="0">
                <a:solidFill>
                  <a:schemeClr val="bg1"/>
                </a:solidFill>
              </a:rPr>
              <a:t>Places for each group are limited to 6 participants. Programme includes 4 x 2hr group sessions, plus a 1.5hr 121 session.  Total fee for programme is £350.00 inclusive. Contact mail@katherinelong.co.uk to book your place. </a:t>
            </a:r>
          </a:p>
        </p:txBody>
      </p:sp>
      <p:sp>
        <p:nvSpPr>
          <p:cNvPr id="13" name="Rectangle 12">
            <a:extLst>
              <a:ext uri="{FF2B5EF4-FFF2-40B4-BE49-F238E27FC236}">
                <a16:creationId xmlns:a16="http://schemas.microsoft.com/office/drawing/2014/main" id="{E7F1B59A-BDE2-4B4E-BB25-134215FE89F9}"/>
              </a:ext>
            </a:extLst>
          </p:cNvPr>
          <p:cNvSpPr/>
          <p:nvPr/>
        </p:nvSpPr>
        <p:spPr>
          <a:xfrm>
            <a:off x="100571" y="5897949"/>
            <a:ext cx="11619048" cy="830997"/>
          </a:xfrm>
          <a:prstGeom prst="rect">
            <a:avLst/>
          </a:prstGeom>
        </p:spPr>
        <p:txBody>
          <a:bodyPr wrap="square">
            <a:spAutoFit/>
          </a:bodyPr>
          <a:lstStyle/>
          <a:p>
            <a:r>
              <a:rPr lang="en-GB" sz="1600" b="1" i="1" dirty="0">
                <a:solidFill>
                  <a:srgbClr val="92D050"/>
                </a:solidFill>
              </a:rPr>
              <a:t>“Your physically felt body is in fact part of a gigantic system of here and other places, now and other times, you and other people . In fact, the whole universe. This sense of being bodily alive in a vast system is the body and it is felt from inside .”    Eugene </a:t>
            </a:r>
            <a:r>
              <a:rPr lang="en-GB" sz="1600" b="1" i="1" dirty="0" err="1">
                <a:solidFill>
                  <a:srgbClr val="92D050"/>
                </a:solidFill>
              </a:rPr>
              <a:t>Gendlin</a:t>
            </a:r>
            <a:endParaRPr lang="en-GB" sz="1600" b="1" i="1" dirty="0">
              <a:solidFill>
                <a:srgbClr val="92D050"/>
              </a:solidFill>
            </a:endParaRPr>
          </a:p>
        </p:txBody>
      </p:sp>
      <p:sp>
        <p:nvSpPr>
          <p:cNvPr id="15" name="Rectangle 14">
            <a:extLst>
              <a:ext uri="{FF2B5EF4-FFF2-40B4-BE49-F238E27FC236}">
                <a16:creationId xmlns:a16="http://schemas.microsoft.com/office/drawing/2014/main" id="{E7E39C33-A9D7-4308-AE82-1A505CA77F00}"/>
              </a:ext>
            </a:extLst>
          </p:cNvPr>
          <p:cNvSpPr/>
          <p:nvPr/>
        </p:nvSpPr>
        <p:spPr>
          <a:xfrm>
            <a:off x="7794996" y="206309"/>
            <a:ext cx="4092204" cy="5663089"/>
          </a:xfrm>
          <a:prstGeom prst="rect">
            <a:avLst/>
          </a:prstGeom>
        </p:spPr>
        <p:txBody>
          <a:bodyPr wrap="square">
            <a:spAutoFit/>
          </a:bodyPr>
          <a:lstStyle/>
          <a:p>
            <a:r>
              <a:rPr lang="en-GB" sz="1600" b="1" dirty="0">
                <a:solidFill>
                  <a:schemeClr val="bg1"/>
                </a:solidFill>
              </a:rPr>
              <a:t>Originally developed by Eugene </a:t>
            </a:r>
            <a:r>
              <a:rPr lang="en-GB" sz="1600" b="1" dirty="0" err="1">
                <a:solidFill>
                  <a:schemeClr val="bg1"/>
                </a:solidFill>
              </a:rPr>
              <a:t>Gendlin</a:t>
            </a:r>
            <a:r>
              <a:rPr lang="en-GB" sz="1600" b="1" dirty="0">
                <a:solidFill>
                  <a:schemeClr val="bg1"/>
                </a:solidFill>
              </a:rPr>
              <a:t>, Focusing is a way of listening to the body’s inherent wisdom that will enrich your life, your relationships, your work, your creativity. </a:t>
            </a:r>
          </a:p>
          <a:p>
            <a:endParaRPr lang="en-GB" sz="1600" b="1" dirty="0">
              <a:solidFill>
                <a:schemeClr val="bg1"/>
              </a:solidFill>
            </a:endParaRPr>
          </a:p>
          <a:p>
            <a:pPr algn="ctr"/>
            <a:r>
              <a:rPr lang="en-GB" sz="1400" dirty="0">
                <a:solidFill>
                  <a:schemeClr val="bg1"/>
                </a:solidFill>
              </a:rPr>
              <a:t>This programme will enable you to:</a:t>
            </a:r>
          </a:p>
          <a:p>
            <a:pPr algn="ctr"/>
            <a:endParaRPr lang="en-GB" sz="1400" dirty="0">
              <a:solidFill>
                <a:schemeClr val="bg1"/>
              </a:solidFill>
            </a:endParaRPr>
          </a:p>
          <a:p>
            <a:pPr algn="ctr"/>
            <a:r>
              <a:rPr lang="en-GB" sz="1400" dirty="0">
                <a:solidFill>
                  <a:schemeClr val="bg1"/>
                </a:solidFill>
              </a:rPr>
              <a:t>listen with 'self-in-presence', i.e. how as a change practitioner (coach, supervisor, OD), attune to your own felt sense / embodied knowing </a:t>
            </a:r>
          </a:p>
          <a:p>
            <a:pPr algn="ctr"/>
            <a:endParaRPr lang="en-GB" sz="1400" dirty="0">
              <a:solidFill>
                <a:schemeClr val="bg1"/>
              </a:solidFill>
            </a:endParaRPr>
          </a:p>
          <a:p>
            <a:pPr algn="ctr"/>
            <a:r>
              <a:rPr lang="en-GB" sz="1400" dirty="0">
                <a:solidFill>
                  <a:schemeClr val="bg1"/>
                </a:solidFill>
              </a:rPr>
              <a:t>accompany someone else as they listen to themselves - reflecting back, make gentle suggestions</a:t>
            </a:r>
          </a:p>
          <a:p>
            <a:pPr algn="ctr"/>
            <a:endParaRPr lang="en-GB" sz="1400" dirty="0">
              <a:solidFill>
                <a:schemeClr val="bg1"/>
              </a:solidFill>
            </a:endParaRPr>
          </a:p>
          <a:p>
            <a:pPr algn="ctr"/>
            <a:r>
              <a:rPr lang="en-GB" sz="1400" dirty="0">
                <a:solidFill>
                  <a:schemeClr val="bg1"/>
                </a:solidFill>
              </a:rPr>
              <a:t>make room for what comes up, staying with the body's knowing, just as it is, relaxing the story lines</a:t>
            </a:r>
          </a:p>
          <a:p>
            <a:pPr algn="ctr"/>
            <a:endParaRPr lang="en-GB" sz="1400" dirty="0">
              <a:solidFill>
                <a:schemeClr val="bg1"/>
              </a:solidFill>
            </a:endParaRPr>
          </a:p>
          <a:p>
            <a:pPr algn="ctr"/>
            <a:r>
              <a:rPr lang="en-GB" sz="1400" dirty="0">
                <a:solidFill>
                  <a:schemeClr val="bg1"/>
                </a:solidFill>
              </a:rPr>
              <a:t>create space for different parts together , as you tune into a felt sense of the whole </a:t>
            </a:r>
          </a:p>
          <a:p>
            <a:pPr marL="285750" indent="-285750" algn="ctr">
              <a:buFont typeface="Arial" panose="020B0604020202020204" pitchFamily="34" charset="0"/>
              <a:buChar char="•"/>
            </a:pPr>
            <a:r>
              <a:rPr lang="en-GB" sz="1400" dirty="0">
                <a:solidFill>
                  <a:schemeClr val="bg1"/>
                </a:solidFill>
              </a:rPr>
              <a:t>reflect on process, possible meanings, next steps…</a:t>
            </a:r>
          </a:p>
        </p:txBody>
      </p:sp>
      <p:sp>
        <p:nvSpPr>
          <p:cNvPr id="20" name="Rectangle 19">
            <a:extLst>
              <a:ext uri="{FF2B5EF4-FFF2-40B4-BE49-F238E27FC236}">
                <a16:creationId xmlns:a16="http://schemas.microsoft.com/office/drawing/2014/main" id="{BE8A5805-02EA-4BEF-AA3B-9E1B98820124}"/>
              </a:ext>
            </a:extLst>
          </p:cNvPr>
          <p:cNvSpPr/>
          <p:nvPr/>
        </p:nvSpPr>
        <p:spPr>
          <a:xfrm>
            <a:off x="3052947" y="4453630"/>
            <a:ext cx="4625370" cy="1323439"/>
          </a:xfrm>
          <a:prstGeom prst="rect">
            <a:avLst/>
          </a:prstGeom>
        </p:spPr>
        <p:txBody>
          <a:bodyPr wrap="square">
            <a:spAutoFit/>
          </a:bodyPr>
          <a:lstStyle/>
          <a:p>
            <a:pPr>
              <a:spcAft>
                <a:spcPts val="0"/>
              </a:spcAft>
            </a:pPr>
            <a:r>
              <a:rPr lang="en-GB" sz="1600" b="1" dirty="0">
                <a:solidFill>
                  <a:srgbClr val="92D050"/>
                </a:solidFill>
                <a:ea typeface="Calibri" panose="020F0502020204030204" pitchFamily="34" charset="0"/>
              </a:rPr>
              <a:t>GROUP 1:  8</a:t>
            </a:r>
            <a:r>
              <a:rPr lang="en-GB" sz="1600" b="1" baseline="30000" dirty="0">
                <a:solidFill>
                  <a:srgbClr val="92D050"/>
                </a:solidFill>
                <a:ea typeface="Calibri" panose="020F0502020204030204" pitchFamily="34" charset="0"/>
              </a:rPr>
              <a:t>th</a:t>
            </a:r>
            <a:r>
              <a:rPr lang="en-GB" sz="1600" b="1" dirty="0">
                <a:solidFill>
                  <a:srgbClr val="92D050"/>
                </a:solidFill>
                <a:ea typeface="Calibri" panose="020F0502020204030204" pitchFamily="34" charset="0"/>
              </a:rPr>
              <a:t>, 15</a:t>
            </a:r>
            <a:r>
              <a:rPr lang="en-GB" sz="1600" b="1" baseline="30000" dirty="0">
                <a:solidFill>
                  <a:srgbClr val="92D050"/>
                </a:solidFill>
                <a:ea typeface="Calibri" panose="020F0502020204030204" pitchFamily="34" charset="0"/>
              </a:rPr>
              <a:t>th</a:t>
            </a:r>
            <a:r>
              <a:rPr lang="en-GB" sz="1600" b="1" dirty="0">
                <a:solidFill>
                  <a:srgbClr val="92D050"/>
                </a:solidFill>
                <a:ea typeface="Calibri" panose="020F0502020204030204" pitchFamily="34" charset="0"/>
              </a:rPr>
              <a:t>, 22</a:t>
            </a:r>
            <a:r>
              <a:rPr lang="en-GB" sz="1600" b="1" baseline="30000" dirty="0">
                <a:solidFill>
                  <a:srgbClr val="92D050"/>
                </a:solidFill>
                <a:ea typeface="Calibri" panose="020F0502020204030204" pitchFamily="34" charset="0"/>
              </a:rPr>
              <a:t>nd</a:t>
            </a:r>
            <a:r>
              <a:rPr lang="en-GB" sz="1600" b="1" dirty="0">
                <a:solidFill>
                  <a:srgbClr val="92D050"/>
                </a:solidFill>
                <a:ea typeface="Calibri" panose="020F0502020204030204" pitchFamily="34" charset="0"/>
              </a:rPr>
              <a:t>, 29</a:t>
            </a:r>
            <a:r>
              <a:rPr lang="en-GB" sz="1600" b="1" baseline="30000" dirty="0">
                <a:solidFill>
                  <a:srgbClr val="92D050"/>
                </a:solidFill>
                <a:ea typeface="Calibri" panose="020F0502020204030204" pitchFamily="34" charset="0"/>
              </a:rPr>
              <a:t>th</a:t>
            </a:r>
            <a:r>
              <a:rPr lang="en-GB" sz="1600" b="1" dirty="0">
                <a:solidFill>
                  <a:srgbClr val="92D050"/>
                </a:solidFill>
                <a:ea typeface="Calibri" panose="020F0502020204030204" pitchFamily="34" charset="0"/>
              </a:rPr>
              <a:t> September 	9.30 – 11.30am UK time</a:t>
            </a:r>
            <a:endParaRPr lang="en-GB" sz="1600" dirty="0">
              <a:solidFill>
                <a:srgbClr val="92D050"/>
              </a:solidFill>
              <a:effectLst/>
              <a:ea typeface="Calibri" panose="020F0502020204030204" pitchFamily="34" charset="0"/>
            </a:endParaRPr>
          </a:p>
          <a:p>
            <a:pPr>
              <a:spcAft>
                <a:spcPts val="0"/>
              </a:spcAft>
            </a:pPr>
            <a:r>
              <a:rPr lang="en-GB" sz="1600" b="1" dirty="0">
                <a:solidFill>
                  <a:srgbClr val="92D050"/>
                </a:solidFill>
                <a:ea typeface="Calibri" panose="020F0502020204030204" pitchFamily="34" charset="0"/>
              </a:rPr>
              <a:t> </a:t>
            </a:r>
            <a:endParaRPr lang="en-GB" sz="1600" dirty="0">
              <a:solidFill>
                <a:srgbClr val="92D050"/>
              </a:solidFill>
              <a:effectLst/>
              <a:ea typeface="Calibri" panose="020F0502020204030204" pitchFamily="34" charset="0"/>
            </a:endParaRPr>
          </a:p>
          <a:p>
            <a:pPr>
              <a:spcAft>
                <a:spcPts val="0"/>
              </a:spcAft>
            </a:pPr>
            <a:r>
              <a:rPr lang="en-GB" sz="1600" b="1" dirty="0">
                <a:solidFill>
                  <a:srgbClr val="92D050"/>
                </a:solidFill>
                <a:ea typeface="Calibri" panose="020F0502020204030204" pitchFamily="34" charset="0"/>
              </a:rPr>
              <a:t>GROUP 2:  9</a:t>
            </a:r>
            <a:r>
              <a:rPr lang="en-GB" sz="1600" b="1" baseline="30000" dirty="0">
                <a:solidFill>
                  <a:srgbClr val="92D050"/>
                </a:solidFill>
                <a:ea typeface="Calibri" panose="020F0502020204030204" pitchFamily="34" charset="0"/>
              </a:rPr>
              <a:t>th</a:t>
            </a:r>
            <a:r>
              <a:rPr lang="en-GB" sz="1600" b="1" dirty="0">
                <a:solidFill>
                  <a:srgbClr val="92D050"/>
                </a:solidFill>
                <a:ea typeface="Calibri" panose="020F0502020204030204" pitchFamily="34" charset="0"/>
              </a:rPr>
              <a:t>, 16</a:t>
            </a:r>
            <a:r>
              <a:rPr lang="en-GB" sz="1600" b="1" baseline="30000" dirty="0">
                <a:solidFill>
                  <a:srgbClr val="92D050"/>
                </a:solidFill>
                <a:ea typeface="Calibri" panose="020F0502020204030204" pitchFamily="34" charset="0"/>
              </a:rPr>
              <a:t>th</a:t>
            </a:r>
            <a:r>
              <a:rPr lang="en-GB" sz="1600" b="1" dirty="0">
                <a:solidFill>
                  <a:srgbClr val="92D050"/>
                </a:solidFill>
                <a:ea typeface="Calibri" panose="020F0502020204030204" pitchFamily="34" charset="0"/>
              </a:rPr>
              <a:t>, 23</a:t>
            </a:r>
            <a:r>
              <a:rPr lang="en-GB" sz="1600" b="1" baseline="30000" dirty="0">
                <a:solidFill>
                  <a:srgbClr val="92D050"/>
                </a:solidFill>
                <a:ea typeface="Calibri" panose="020F0502020204030204" pitchFamily="34" charset="0"/>
              </a:rPr>
              <a:t>rd</a:t>
            </a:r>
            <a:r>
              <a:rPr lang="en-GB" sz="1600" b="1" dirty="0">
                <a:solidFill>
                  <a:srgbClr val="92D050"/>
                </a:solidFill>
                <a:ea typeface="Calibri" panose="020F0502020204030204" pitchFamily="34" charset="0"/>
              </a:rPr>
              <a:t>. 30</a:t>
            </a:r>
            <a:r>
              <a:rPr lang="en-GB" sz="1600" b="1" baseline="30000" dirty="0">
                <a:solidFill>
                  <a:srgbClr val="92D050"/>
                </a:solidFill>
                <a:ea typeface="Calibri" panose="020F0502020204030204" pitchFamily="34" charset="0"/>
              </a:rPr>
              <a:t>th</a:t>
            </a:r>
            <a:r>
              <a:rPr lang="en-GB" sz="1600" b="1" dirty="0">
                <a:solidFill>
                  <a:srgbClr val="92D050"/>
                </a:solidFill>
                <a:ea typeface="Calibri" panose="020F0502020204030204" pitchFamily="34" charset="0"/>
              </a:rPr>
              <a:t> September 	2.00-  4.00pm UK time</a:t>
            </a:r>
            <a:endParaRPr lang="en-GB" sz="1600" dirty="0">
              <a:solidFill>
                <a:srgbClr val="92D050"/>
              </a:solidFill>
              <a:effectLst/>
              <a:ea typeface="Calibri" panose="020F0502020204030204" pitchFamily="34" charset="0"/>
            </a:endParaRPr>
          </a:p>
        </p:txBody>
      </p:sp>
    </p:spTree>
    <p:extLst>
      <p:ext uri="{BB962C8B-B14F-4D97-AF65-F5344CB8AC3E}">
        <p14:creationId xmlns:p14="http://schemas.microsoft.com/office/powerpoint/2010/main" val="2026974869"/>
      </p:ext>
    </p:extLst>
  </p:cSld>
  <p:clrMapOvr>
    <a:masterClrMapping/>
  </p:clrMapOvr>
</p:sld>
</file>

<file path=ppt/theme/theme1.xml><?xml version="1.0" encoding="utf-8"?>
<a:theme xmlns:a="http://schemas.openxmlformats.org/drawingml/2006/main" name="AccentBoxVTI">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docProps/app.xml><?xml version="1.0" encoding="utf-8"?>
<Properties xmlns="http://schemas.openxmlformats.org/officeDocument/2006/extended-properties" xmlns:vt="http://schemas.openxmlformats.org/officeDocument/2006/docPropsVTypes">
  <Template/>
  <TotalTime>82</TotalTime>
  <Words>353</Words>
  <Application>Microsoft Office PowerPoint</Application>
  <PresentationFormat>Widescreen</PresentationFormat>
  <Paragraphs>22</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Avenir Next LT Pro</vt:lpstr>
      <vt:lpstr>Calibri</vt:lpstr>
      <vt:lpstr>AccentBoxVTI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Katherine Long</dc:creator>
  <cp:lastModifiedBy>Katherine Long</cp:lastModifiedBy>
  <cp:revision>7</cp:revision>
  <dcterms:created xsi:type="dcterms:W3CDTF">2020-06-30T18:01:14Z</dcterms:created>
  <dcterms:modified xsi:type="dcterms:W3CDTF">2020-06-30T19:23:23Z</dcterms:modified>
</cp:coreProperties>
</file>